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6" r:id="rId2"/>
    <p:sldId id="257" r:id="rId3"/>
    <p:sldId id="296" r:id="rId4"/>
    <p:sldId id="274" r:id="rId5"/>
    <p:sldId id="298" r:id="rId6"/>
    <p:sldId id="300" r:id="rId7"/>
    <p:sldId id="273" r:id="rId8"/>
    <p:sldId id="272" r:id="rId9"/>
    <p:sldId id="302" r:id="rId10"/>
    <p:sldId id="304" r:id="rId11"/>
    <p:sldId id="271" r:id="rId12"/>
    <p:sldId id="268" r:id="rId13"/>
    <p:sldId id="306" r:id="rId14"/>
    <p:sldId id="267" r:id="rId15"/>
    <p:sldId id="265" r:id="rId16"/>
    <p:sldId id="264" r:id="rId17"/>
    <p:sldId id="263" r:id="rId18"/>
    <p:sldId id="287" r:id="rId19"/>
    <p:sldId id="314" r:id="rId20"/>
    <p:sldId id="315" r:id="rId21"/>
    <p:sldId id="318" r:id="rId22"/>
    <p:sldId id="322" r:id="rId23"/>
    <p:sldId id="288" r:id="rId24"/>
    <p:sldId id="319" r:id="rId25"/>
    <p:sldId id="289" r:id="rId26"/>
    <p:sldId id="320" r:id="rId27"/>
    <p:sldId id="321" r:id="rId28"/>
    <p:sldId id="324" r:id="rId29"/>
    <p:sldId id="313" r:id="rId30"/>
    <p:sldId id="290" r:id="rId31"/>
    <p:sldId id="291" r:id="rId32"/>
    <p:sldId id="310" r:id="rId33"/>
    <p:sldId id="292" r:id="rId34"/>
    <p:sldId id="293" r:id="rId35"/>
    <p:sldId id="325" r:id="rId36"/>
    <p:sldId id="327" r:id="rId37"/>
    <p:sldId id="311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533" autoAdjust="0"/>
  </p:normalViewPr>
  <p:slideViewPr>
    <p:cSldViewPr>
      <p:cViewPr varScale="1">
        <p:scale>
          <a:sx n="66" d="100"/>
          <a:sy n="66" d="100"/>
        </p:scale>
        <p:origin x="-43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A4F428-C403-459F-8FB9-E42079E84EE2}" type="datetimeFigureOut">
              <a:rPr lang="ru-RU" smtClean="0"/>
              <a:pPr/>
              <a:t>15.06.2021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01D228-CCDC-471D-8D5A-16E3C455E0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9388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01D228-CCDC-471D-8D5A-16E3C455E0FA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980435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01D228-CCDC-471D-8D5A-16E3C455E0FA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643728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01D228-CCDC-471D-8D5A-16E3C455E0FA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288594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01D228-CCDC-471D-8D5A-16E3C455E0FA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05836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15.06.2021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56792"/>
            <a:ext cx="7956607" cy="4196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7246" y="116632"/>
            <a:ext cx="6949049" cy="172819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4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 аспекты вакцинации от 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COVID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-19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5589240"/>
            <a:ext cx="8352928" cy="108012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Заведующая отделом коммуникационных и общественных проектов; врач по медицинской профилактике -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Чепасова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Т.В.</a:t>
            </a:r>
          </a:p>
          <a:p>
            <a:endParaRPr lang="ru-RU" sz="11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Пенза – 2021г.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16632"/>
            <a:ext cx="1637029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104076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6" descr="C:\Users\2\Documents\ФОТО\Вакцинация\8qrx_urr5ial9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07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>
                <a:solidFill>
                  <a:srgbClr val="FF0000"/>
                </a:solidFill>
              </a:rPr>
              <a:t>ЦЕЛИ ВАКЦИНАЦИИ</a:t>
            </a:r>
          </a:p>
        </p:txBody>
      </p:sp>
      <p:sp>
        <p:nvSpPr>
          <p:cNvPr id="512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Предупреждение,</a:t>
            </a:r>
          </a:p>
          <a:p>
            <a:r>
              <a:rPr lang="ru-RU" b="1" dirty="0">
                <a:solidFill>
                  <a:srgbClr val="FF0000"/>
                </a:solidFill>
              </a:rPr>
              <a:t> ограничение распространения</a:t>
            </a:r>
          </a:p>
          <a:p>
            <a:r>
              <a:rPr lang="ru-RU" b="1" dirty="0">
                <a:solidFill>
                  <a:srgbClr val="FF0000"/>
                </a:solidFill>
              </a:rPr>
              <a:t> и ликвидация инфекционных болезней.</a:t>
            </a:r>
          </a:p>
          <a:p>
            <a:endParaRPr lang="ru-RU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584176" cy="1471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007587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575" y="950093"/>
            <a:ext cx="1085165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08532" y="980728"/>
            <a:ext cx="7755956" cy="375487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3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требования к вакцинам: </a:t>
            </a:r>
          </a:p>
          <a:p>
            <a:pPr algn="just"/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эффективность на уровне 80-90% и максимальная безопасность.</a:t>
            </a:r>
          </a:p>
          <a:p>
            <a:pPr algn="just"/>
            <a:r>
              <a:rPr lang="ru-RU" sz="3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Введение вакцины не способно вызвать развитие инфекции.</a:t>
            </a:r>
          </a:p>
          <a:p>
            <a:pPr algn="just"/>
            <a:r>
              <a:rPr lang="ru-RU" sz="34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Вакцина не излечивает заболевание, а предупреждает его развитие.</a:t>
            </a:r>
            <a:endParaRPr lang="ru-RU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0648" y="4735602"/>
            <a:ext cx="4395787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816017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1085165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7504" y="1124744"/>
            <a:ext cx="8856984" cy="27023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06000"/>
              </a:lnSpc>
              <a:spcBef>
                <a:spcPts val="600"/>
              </a:spcBef>
              <a:spcAft>
                <a:spcPts val="0"/>
              </a:spcAft>
            </a:pPr>
            <a:r>
              <a:rPr lang="ru-RU" sz="32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Вакцинация известна человечеству ещё с 18 века.</a:t>
            </a:r>
            <a:endParaRPr lang="ru-RU" sz="32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06000"/>
              </a:lnSpc>
              <a:spcAft>
                <a:spcPts val="0"/>
              </a:spcAft>
            </a:pPr>
            <a:r>
              <a:rPr lang="ru-RU" sz="3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Всемирная организация здравоохранения информирует, что ежегодные плановые прививки спасают жизни и сохраняют здоровье миллионов детей в мире.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310582"/>
            <a:ext cx="5040560" cy="3529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3396622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274340"/>
            <a:ext cx="7283152" cy="83671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Коллективный иммунитет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9"/>
            <a:ext cx="8229600" cy="18002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r>
              <a:rPr lang="ru-RU" dirty="0">
                <a:latin typeface="Times New Roman"/>
                <a:ea typeface="Times New Roman"/>
              </a:rPr>
              <a:t>Сегодня природа бросила всем новый вызов – речь идет о COVID-19.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кардинального позитивного решения вопроса с заболеваемостью, вызванной 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коронавирусом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необходим популяционный иммунитет. </a:t>
            </a:r>
          </a:p>
        </p:txBody>
      </p:sp>
      <p:pic>
        <p:nvPicPr>
          <p:cNvPr id="4099" name="Picture 3" descr="C:\Users\2\Desktop\ВЫСТУПЛЕНИЯ\фото вакцинации\mediu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1822" y="3501008"/>
            <a:ext cx="5032177" cy="3356992"/>
          </a:xfrm>
          <a:prstGeom prst="rect">
            <a:avLst/>
          </a:prstGeom>
          <a:noFill/>
        </p:spPr>
      </p:pic>
      <p:pic>
        <p:nvPicPr>
          <p:cNvPr id="4100" name="Picture 4" descr="C:\Users\2\Desktop\ВЫСТУПЛЕНИЯ\фото вакцинации\images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3068960"/>
            <a:ext cx="4464496" cy="2678698"/>
          </a:xfrm>
          <a:prstGeom prst="rect">
            <a:avLst/>
          </a:prstGeom>
          <a:noFill/>
        </p:spPr>
      </p:pic>
      <p:pic>
        <p:nvPicPr>
          <p:cNvPr id="4098" name="Picture 2" descr="C:\Users\2\Desktop\ВЫСТУПЛЕНИЯ\фото вакцинации\images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581128"/>
            <a:ext cx="3541801" cy="2276872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240189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26591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085165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31640" y="332656"/>
            <a:ext cx="7415281" cy="477053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/>
                <a:ea typeface="Times New Roman"/>
              </a:rPr>
              <a:t>Формирование иммунитета на уровне популяции возможно: </a:t>
            </a:r>
          </a:p>
          <a:p>
            <a:pPr algn="just"/>
            <a:r>
              <a:rPr lang="ru-RU" sz="2400" b="1" dirty="0">
                <a:solidFill>
                  <a:schemeClr val="tx1"/>
                </a:solidFill>
                <a:latin typeface="Times New Roman"/>
                <a:ea typeface="Times New Roman"/>
              </a:rPr>
              <a:t>через массовую вакцинацию</a:t>
            </a:r>
            <a:r>
              <a:rPr lang="ru-RU" sz="2400" dirty="0">
                <a:solidFill>
                  <a:schemeClr val="tx1"/>
                </a:solidFill>
                <a:latin typeface="Times New Roman"/>
                <a:ea typeface="Times New Roman"/>
              </a:rPr>
              <a:t>, для достижения  коллективного иммунитета уровень вакцинации не должен быть менее 70%;</a:t>
            </a:r>
          </a:p>
          <a:p>
            <a:pPr algn="just"/>
            <a:r>
              <a:rPr lang="ru-RU" sz="2400" dirty="0">
                <a:solidFill>
                  <a:schemeClr val="tx1"/>
                </a:solidFill>
                <a:latin typeface="Times New Roman"/>
                <a:ea typeface="Times New Roman"/>
              </a:rPr>
              <a:t>или </a:t>
            </a:r>
            <a:r>
              <a:rPr lang="ru-RU" sz="2400" b="1" dirty="0">
                <a:solidFill>
                  <a:schemeClr val="tx1"/>
                </a:solidFill>
                <a:latin typeface="Times New Roman"/>
                <a:ea typeface="Times New Roman"/>
              </a:rPr>
              <a:t>через массовую болезнь, </a:t>
            </a:r>
            <a:r>
              <a:rPr lang="ru-RU" sz="2400" dirty="0">
                <a:solidFill>
                  <a:schemeClr val="tx1"/>
                </a:solidFill>
                <a:latin typeface="Times New Roman"/>
                <a:ea typeface="Times New Roman"/>
              </a:rPr>
              <a:t>в случае которой переболеть </a:t>
            </a:r>
            <a:r>
              <a:rPr lang="ru-RU" sz="2400" dirty="0" err="1">
                <a:solidFill>
                  <a:schemeClr val="tx1"/>
                </a:solidFill>
                <a:latin typeface="Times New Roman"/>
                <a:ea typeface="Times New Roman"/>
              </a:rPr>
              <a:t>коронавирусом</a:t>
            </a:r>
            <a:r>
              <a:rPr lang="ru-RU" sz="2400" dirty="0">
                <a:solidFill>
                  <a:schemeClr val="tx1"/>
                </a:solidFill>
                <a:latin typeface="Times New Roman"/>
                <a:ea typeface="Times New Roman"/>
              </a:rPr>
              <a:t> должны 40-60%</a:t>
            </a:r>
          </a:p>
          <a:p>
            <a:pPr algn="just"/>
            <a:r>
              <a:rPr lang="ru-RU" sz="2400" dirty="0">
                <a:solidFill>
                  <a:schemeClr val="tx1"/>
                </a:solidFill>
                <a:latin typeface="Times New Roman"/>
                <a:ea typeface="Times New Roman"/>
              </a:rPr>
              <a:t> населения планеты. </a:t>
            </a:r>
          </a:p>
          <a:p>
            <a:pPr algn="just"/>
            <a:r>
              <a:rPr lang="ru-RU" sz="2400" b="1" dirty="0">
                <a:solidFill>
                  <a:schemeClr val="tx1"/>
                </a:solidFill>
                <a:latin typeface="Times New Roman"/>
                <a:ea typeface="Times New Roman"/>
              </a:rPr>
              <a:t>Коллективный иммунитет препятствует распространению возбудителя и защищает от заражения людей, которым противопоказаны прививки.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1\Desktop\14-vaktsinatsiya-kovid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839082"/>
            <a:ext cx="4392489" cy="1983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788265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443247" cy="1340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3528" y="1457400"/>
            <a:ext cx="8712968" cy="449353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Многие сейчас задают вопрос: «Обязательно ли вакцинироваться против COVID-19?»</a:t>
            </a:r>
          </a:p>
          <a:p>
            <a:pPr algn="just"/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Эксперты Всемирной Организации Здравоохранения советуют делать вакцинацию всем, у кого отсутствуют противопоказания. </a:t>
            </a:r>
          </a:p>
          <a:p>
            <a:pPr algn="just"/>
            <a:r>
              <a:rPr lang="ru-RU" sz="2800" dirty="0">
                <a:solidFill>
                  <a:srgbClr val="FF0000"/>
                </a:solidFill>
                <a:latin typeface="Times New Roman"/>
                <a:ea typeface="Times New Roman"/>
              </a:rPr>
              <a:t>Введение специальных препаратов – вакцин против </a:t>
            </a:r>
            <a:r>
              <a:rPr lang="ru-RU" sz="2800" dirty="0" err="1">
                <a:solidFill>
                  <a:srgbClr val="FF0000"/>
                </a:solidFill>
                <a:latin typeface="Times New Roman"/>
                <a:ea typeface="Times New Roman"/>
              </a:rPr>
              <a:t>коронавируса</a:t>
            </a:r>
            <a:r>
              <a:rPr lang="ru-RU" sz="2800" dirty="0">
                <a:solidFill>
                  <a:srgbClr val="FF0000"/>
                </a:solidFill>
                <a:latin typeface="Times New Roman"/>
                <a:ea typeface="Times New Roman"/>
              </a:rPr>
              <a:t> – может стать единственным способом остановить пандемическое распространение</a:t>
            </a:r>
          </a:p>
          <a:p>
            <a:pPr algn="just"/>
            <a:r>
              <a:rPr lang="ru-RU" sz="2800" dirty="0">
                <a:solidFill>
                  <a:srgbClr val="FF0000"/>
                </a:solidFill>
                <a:latin typeface="Times New Roman"/>
                <a:ea typeface="Times New Roman"/>
              </a:rPr>
              <a:t> COVID-19.</a:t>
            </a:r>
            <a:endParaRPr lang="ru-RU" sz="2800" dirty="0">
              <a:solidFill>
                <a:srgbClr val="FF0000"/>
              </a:solidFill>
            </a:endParaRPr>
          </a:p>
          <a:p>
            <a:pPr algn="just"/>
            <a:endParaRPr lang="ru-RU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1\Desktop\14-vaktsinatsiya-kovi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50298" y="5085183"/>
            <a:ext cx="3293703" cy="1736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362664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91204" y="620688"/>
            <a:ext cx="7726128" cy="32243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06000"/>
              </a:lnSpc>
              <a:spcAft>
                <a:spcPts val="0"/>
              </a:spcAft>
            </a:pPr>
            <a:r>
              <a:rPr lang="ru-RU" sz="3200" spc="15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 нашей стране есть уже </a:t>
            </a:r>
            <a:r>
              <a:rPr lang="ru-RU" sz="3200" spc="15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три</a:t>
            </a:r>
            <a:r>
              <a:rPr lang="ru-RU" sz="3200" spc="15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3200" spc="15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вакцины, </a:t>
            </a:r>
            <a:r>
              <a:rPr lang="ru-RU" sz="3200" spc="15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зарегистрированные МЗ РФ, сделанные на разных технологических платформах. </a:t>
            </a:r>
          </a:p>
          <a:p>
            <a:pPr algn="just">
              <a:lnSpc>
                <a:spcPct val="106000"/>
              </a:lnSpc>
              <a:spcAft>
                <a:spcPts val="0"/>
              </a:spcAft>
            </a:pPr>
            <a:r>
              <a:rPr lang="ru-RU" sz="3200" spc="15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Вакцинация против коронавируса включена в Национальный календарь</a:t>
            </a:r>
          </a:p>
          <a:p>
            <a:pPr algn="just">
              <a:lnSpc>
                <a:spcPct val="106000"/>
              </a:lnSpc>
              <a:spcAft>
                <a:spcPts val="0"/>
              </a:spcAft>
            </a:pPr>
            <a:r>
              <a:rPr lang="ru-RU" sz="3200" spc="15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профилактических прививок в РФ. </a:t>
            </a:r>
            <a:endParaRPr lang="ru-RU" sz="32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316838"/>
            <a:ext cx="1257215" cy="1167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33472" y="4791079"/>
            <a:ext cx="2795685" cy="1728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43838" y="4005064"/>
            <a:ext cx="3121092" cy="1989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820" y="4771173"/>
            <a:ext cx="2761435" cy="1748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1519609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14-vaktsinatsiya-kovi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6161" y="5172654"/>
            <a:ext cx="3127840" cy="1649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162677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78533" y="116632"/>
            <a:ext cx="7197923" cy="4701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fontAlgn="t">
              <a:lnSpc>
                <a:spcPct val="106000"/>
              </a:lnSpc>
              <a:spcBef>
                <a:spcPts val="750"/>
              </a:spcBef>
              <a:spcAft>
                <a:spcPts val="0"/>
              </a:spcAft>
            </a:pPr>
            <a:r>
              <a:rPr lang="ru-RU" sz="3000" dirty="0">
                <a:latin typeface="Times New Roman"/>
                <a:ea typeface="Times New Roman"/>
                <a:cs typeface="Times New Roman"/>
              </a:rPr>
              <a:t>Подавляющее большинство вакцин, которые сейчас разрешены и применяются в мире, подразумевают две инъекции. </a:t>
            </a:r>
          </a:p>
          <a:p>
            <a:pPr algn="just" fontAlgn="t">
              <a:lnSpc>
                <a:spcPct val="106000"/>
              </a:lnSpc>
              <a:spcBef>
                <a:spcPts val="750"/>
              </a:spcBef>
              <a:spcAft>
                <a:spcPts val="0"/>
              </a:spcAft>
            </a:pPr>
            <a:r>
              <a:rPr lang="ru-RU" sz="3000" dirty="0">
                <a:latin typeface="Times New Roman"/>
                <a:ea typeface="Times New Roman"/>
                <a:cs typeface="Times New Roman"/>
              </a:rPr>
              <a:t>Первая приводит к выработке иммунитета, а вторая «закрепляет и усиливает» иммунитет. </a:t>
            </a:r>
          </a:p>
          <a:p>
            <a:pPr algn="just" fontAlgn="t">
              <a:lnSpc>
                <a:spcPct val="106000"/>
              </a:lnSpc>
              <a:spcBef>
                <a:spcPts val="750"/>
              </a:spcBef>
              <a:spcAft>
                <a:spcPts val="0"/>
              </a:spcAft>
            </a:pPr>
            <a:r>
              <a:rPr lang="ru-RU" sz="3000" dirty="0">
                <a:latin typeface="Times New Roman"/>
                <a:ea typeface="Times New Roman"/>
                <a:cs typeface="Times New Roman"/>
              </a:rPr>
              <a:t>Считается, что иммунитет против КОВИД -19 после вакцинации сохранится в течении 1 года. </a:t>
            </a:r>
            <a:endParaRPr lang="ru-RU" sz="3000" dirty="0">
              <a:ea typeface="Calibri"/>
              <a:cs typeface="Times New Roman"/>
            </a:endParaRPr>
          </a:p>
        </p:txBody>
      </p:sp>
      <p:pic>
        <p:nvPicPr>
          <p:cNvPr id="6" name="Picture 2" descr="C:\Users\1\Desktop\14-vaktsinatsiya-kovi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6160" y="5208476"/>
            <a:ext cx="3127840" cy="1649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1\Desktop\14-vaktsinatsiya-kovid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940612"/>
            <a:ext cx="3559888" cy="1877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996414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267643"/>
            <a:ext cx="6048672" cy="77809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Вакцины России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1"/>
            <a:ext cx="8291264" cy="172819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>
              <a:buNone/>
            </a:pPr>
            <a:r>
              <a:rPr lang="en-US" dirty="0"/>
              <a:t>  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Первая в мире зарегистрированная вакцина на основе новой технологической платформы – аденовирусной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Гам-Ковид-Вак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(Спутник 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V)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C:\Users\2\Desktop\ВЫСТУПЛЕНИЯ\фото вакцинации\upload-RIAN_6407995.HR-pic4_zoom-1500x1500-287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852936"/>
            <a:ext cx="8280920" cy="3744416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6632"/>
            <a:ext cx="1162677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578128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Гам-КОВИД-</a:t>
            </a:r>
            <a:r>
              <a:rPr lang="ru-R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Вак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83691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Разработчиком вакцины является 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НИЦЭиМ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им.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Гамалеи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Вакцина получена биотехнологическим путем, при котором не используется патогенный для человека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коронавирус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7888" y="152637"/>
            <a:ext cx="1558206" cy="1447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802236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1414" y="404664"/>
            <a:ext cx="1317700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50750" y="404664"/>
            <a:ext cx="7485746" cy="230832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 назад, 11 марта 2020г., ВОЗ объявила о начале пандемии, вызванной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коронавирусной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инфекцией. </a:t>
            </a: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741873"/>
            <a:ext cx="6120680" cy="408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695129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Гам-КОВИД-</a:t>
            </a:r>
            <a:r>
              <a:rPr lang="ru-R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457200" y="1535113"/>
            <a:ext cx="4040188" cy="5322887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Препарат состоит из двух компонентов: компонент 1 и компонент 2.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состав компонентов входят аденовирусные векторы на основе аденовирусов человека соответственно 26 и 5 серотипов, из которых удален ген, отвечающий за размножение, а встроен ген белка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коронавируса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 который вырабатываются защитные антитела.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52666" y="1535113"/>
            <a:ext cx="4491334" cy="2706990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5024" y="4242102"/>
            <a:ext cx="4498975" cy="2499265"/>
          </a:xfrm>
          <a:prstGeom prst="rect">
            <a:avLst/>
          </a:prstGeom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6632"/>
            <a:ext cx="1400446" cy="1301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048027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Гам-КОВИД-</a:t>
            </a:r>
            <a:r>
              <a:rPr lang="ru-R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13305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Вакцина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вводится двукратно с интервалом в три недели.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Эффективность вакцинации составляет 95%.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Температурный режим хранения и транспортировки не выше ( -) 18 градусов.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Иммунитет формируется сроком на 1 год.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Применяют вакцину у взрослых от 18 лет.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Разрешено применение в возрасте 60+.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2688"/>
            <a:ext cx="1472262" cy="1367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519096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332656"/>
            <a:ext cx="7128792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Противопоказания к вакцинации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Вакцинация противопоказана детям до 18 лет, беременным и кормящим женщинам;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Нельзя применять при гиперчувствительности к какому-либо компоненту вакцины; 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тяжелых аллергических реакциях в анамнезе; 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острых инфекционных заболеваниях, обострении хронических недугов. 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Прививку можно сделать через 2-4 недели после выздоровления или ремиссии. </a:t>
            </a:r>
          </a:p>
          <a:p>
            <a:pPr marL="0" indent="0" algn="just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тяжелых осложнениях после введения первого компонента (анафилактический шок, судорожный синдром, температура выше 40 С.) введение второго компонента также запрещается.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1270181" cy="1196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323289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\\MYCLOUDEX2ULTRA\Public\Белкина С.Ю\вакцинация от Ковид-19\Эпиваккорон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/>
          <a:lstStyle/>
          <a:p>
            <a:r>
              <a:rPr lang="ru-RU" b="1" dirty="0" err="1">
                <a:solidFill>
                  <a:srgbClr val="FF0000"/>
                </a:solidFill>
              </a:rPr>
              <a:t>ЭпиВакКорона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229200"/>
            <a:ext cx="9144000" cy="1628799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/>
              <a:t>  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синтезирована искусственно, это генно-инженерная пептидная вакцина - на основе искусственных пептидов, то есть белков, копирующих фрагменты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коронавируса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6621"/>
            <a:ext cx="1085165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6984818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675" y="128387"/>
            <a:ext cx="8229600" cy="73995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ЭпиВакКорона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7544" y="1268760"/>
            <a:ext cx="4546848" cy="547260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Разработана ГНЦ Вирусологии и Биотехнологии «Вектор» (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г.Новосибирск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0" indent="0" algn="just"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Применяют у взрослых от 18 до 60 лет.</a:t>
            </a:r>
          </a:p>
          <a:p>
            <a:pPr marL="0" indent="0" algn="just"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Иммунологическая эффективность до 95%.</a:t>
            </a:r>
          </a:p>
          <a:p>
            <a:pPr marL="0" indent="0" algn="just">
              <a:buNone/>
            </a:pP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Вводится двукратно, внутримышечно с интервалом в 2-3 недели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Температурный режим хранения и транспортировки +2+8.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76056" y="1484784"/>
            <a:ext cx="3897694" cy="3781468"/>
          </a:xfrm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151" y="21692"/>
            <a:ext cx="1162677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598977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\\MYCLOUDEX2ULTRA\Public\Белкина С.Ю\вакцинация от Ковид-19\Ковива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223" y="0"/>
            <a:ext cx="9156223" cy="684885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16632"/>
            <a:ext cx="7509520" cy="113813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3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Цельновирионная</a:t>
            </a: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инактивированная - на основе "убитого" целого </a:t>
            </a:r>
            <a:r>
              <a:rPr lang="ru-RU" sz="3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коронавируса</a:t>
            </a: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589240"/>
            <a:ext cx="8291264" cy="115212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ru-RU" sz="11200" dirty="0">
                <a:latin typeface="Times New Roman" pitchFamily="18" charset="0"/>
                <a:cs typeface="Times New Roman" pitchFamily="18" charset="0"/>
              </a:rPr>
              <a:t>Вакцина содержит весь набор белков вирусной частицы, иммунный ответ ожидается наиболее полным.</a:t>
            </a:r>
          </a:p>
          <a:p>
            <a:endParaRPr lang="ru-RU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162677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3" y="150709"/>
            <a:ext cx="1162677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3" y="129712"/>
            <a:ext cx="1162677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3" y="130071"/>
            <a:ext cx="1162677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429370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5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КовиВак</a:t>
            </a:r>
            <a:endParaRPr lang="ru-RU" sz="5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классический  тип вакцин , масштабно производимых и используемых еще с прошлого века.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ее основе – реальный образец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коронавируса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который специально обработан так, что лишился своих инфекционных свойств, но сохранил способность вызывать иммунную реакцию.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6632"/>
            <a:ext cx="1162677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140800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668" y="114653"/>
            <a:ext cx="8229600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КовиВак</a:t>
            </a:r>
            <a:endParaRPr lang="ru-RU" sz="4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1520" y="1556792"/>
            <a:ext cx="8640960" cy="288032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Вакцина вводится дважды внутримышечно с интервалом две недели.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Иммунологическая  эффективность составляет 85%.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Применяют у взрослых от 18 до 60 лет.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Температурный режим хранения и транспортировки +2+8.</a:t>
            </a:r>
          </a:p>
          <a:p>
            <a:endParaRPr lang="ru-RU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8737"/>
            <a:ext cx="1512168" cy="1404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 descr="https://www.ridus.ru/images/2021/6/1/1279481/in_article_51ae69d3a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221088"/>
            <a:ext cx="3629787" cy="2419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33843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0"/>
            <a:ext cx="7427168" cy="112474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проведения вакцинации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124744"/>
            <a:ext cx="4038600" cy="5001419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Вакцинация проводится в прививочном кабинете.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Пациент заполняет анкету пациента и бланк информированного добровольного согласия. 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Получает памятку о проведении вакцинации.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0" y="1148533"/>
            <a:ext cx="4464496" cy="4817062"/>
          </a:xfrm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08" y="68412"/>
            <a:ext cx="1162677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1778491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443247" cy="1340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9552" y="1457400"/>
            <a:ext cx="8352928" cy="365080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06000"/>
              </a:lnSpc>
              <a:spcBef>
                <a:spcPts val="1800"/>
              </a:spcBef>
              <a:spcAft>
                <a:spcPts val="0"/>
              </a:spcAft>
            </a:pP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Иногда у человека может возникать индивидуальная реакция на прививку. </a:t>
            </a:r>
          </a:p>
          <a:p>
            <a:pPr algn="just">
              <a:lnSpc>
                <a:spcPct val="106000"/>
              </a:lnSpc>
              <a:spcBef>
                <a:spcPts val="1800"/>
              </a:spcBef>
              <a:spcAft>
                <a:spcPts val="0"/>
              </a:spcAft>
            </a:pP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Чаще всего это: </a:t>
            </a:r>
            <a:r>
              <a:rPr lang="ru-RU" sz="32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болезненность в области инъекции, отек, повышение температуры. Взамен человек приобретет иммунную защиту от конкретного заболевания.</a:t>
            </a:r>
            <a:endParaRPr lang="ru-RU" sz="32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1\Desktop\14-vaktsinatsiya-kovi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26032" y="5108208"/>
            <a:ext cx="3317968" cy="1749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80266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267642"/>
            <a:ext cx="6059016" cy="857101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КОРОНАВИРУС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85740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Коронавирусы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–известны человеку  давно. Они вызывают заболевания у людей и у животных, постоянно эволюционируют.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В процессе приспособления вируса возникают мутации. Новые штаммы вируса распространяются и размножаются быстрее.</a:t>
            </a:r>
          </a:p>
        </p:txBody>
      </p:sp>
      <p:pic>
        <p:nvPicPr>
          <p:cNvPr id="4" name="Picture 2" descr="C:\Users\2\Desktop\ВЫСТУПЛЕНИЯ\COVID-19\фото\b840334b33d4c750e35152d63ef91aef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4653136"/>
            <a:ext cx="4211069" cy="2051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240189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5637344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260648"/>
            <a:ext cx="6851104" cy="194421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НЕЛЬЗЯ ДЕЛАТЬ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ВАКЦИНАЦИИ ОТ КОРОНАВИРУСА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916832"/>
            <a:ext cx="8229600" cy="273630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должно быть тревог и волнений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стоит устраивать физические нагрузки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нельзя употреблять алкогольные напитки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лучше отказаться и от курения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081" y="188640"/>
            <a:ext cx="1443247" cy="1340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142" y="188640"/>
            <a:ext cx="1443247" cy="1340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437112"/>
            <a:ext cx="3415308" cy="2276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92763" y="4437112"/>
            <a:ext cx="2259357" cy="2276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50712219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74638"/>
            <a:ext cx="6779096" cy="193022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НЕЛЬЗЯ ДЕЛАТЬ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</a:t>
            </a: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ВАКЦИНАЦИИ ОТ КОРОНАВИРУСА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2817"/>
            <a:ext cx="8229600" cy="36004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мочить место инъекции,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посещать сауну и баню,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принимать алкоголь,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принимать чрезмерные физические нагрузки,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переохлаждаться или перегреваться,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избегать стрессов для организма. 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19" y="188640"/>
            <a:ext cx="1422129" cy="1321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85992" y="4921320"/>
            <a:ext cx="1958008" cy="1958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173" y="4892356"/>
            <a:ext cx="2952328" cy="1969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3203" y="4929521"/>
            <a:ext cx="2890461" cy="1928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40942231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443247" cy="1340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570359" y="787016"/>
            <a:ext cx="7488833" cy="426834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fontAlgn="base">
              <a:lnSpc>
                <a:spcPct val="106000"/>
              </a:lnSpc>
              <a:spcAft>
                <a:spcPts val="0"/>
              </a:spcAft>
            </a:pPr>
            <a:r>
              <a:rPr lang="ru-RU" sz="3200" dirty="0">
                <a:latin typeface="Times New Roman"/>
                <a:ea typeface="Times New Roman"/>
                <a:cs typeface="Times New Roman"/>
              </a:rPr>
              <a:t>Не стоит забывать, что даже вакцинированный человек может заразиться.</a:t>
            </a:r>
          </a:p>
          <a:p>
            <a:pPr algn="just" fontAlgn="base">
              <a:lnSpc>
                <a:spcPct val="106000"/>
              </a:lnSpc>
              <a:spcAft>
                <a:spcPts val="0"/>
              </a:spcAft>
            </a:pPr>
            <a:r>
              <a:rPr lang="ru-RU" sz="3200" dirty="0">
                <a:latin typeface="Times New Roman"/>
                <a:ea typeface="Times New Roman"/>
                <a:cs typeface="Times New Roman"/>
              </a:rPr>
              <a:t>Однако польза вакцин неоспорима. </a:t>
            </a:r>
          </a:p>
          <a:p>
            <a:pPr algn="just" fontAlgn="base">
              <a:lnSpc>
                <a:spcPct val="106000"/>
              </a:lnSpc>
              <a:spcAft>
                <a:spcPts val="0"/>
              </a:spcAft>
            </a:pPr>
            <a:r>
              <a:rPr lang="ru-RU" sz="3200" dirty="0">
                <a:latin typeface="Times New Roman"/>
                <a:ea typeface="Times New Roman"/>
                <a:cs typeface="Times New Roman"/>
              </a:rPr>
              <a:t>Даже если человек и заразится, то болезнь не будет протекать в тяжелой форме, не будет осложнений </a:t>
            </a:r>
          </a:p>
          <a:p>
            <a:pPr algn="just" fontAlgn="base">
              <a:lnSpc>
                <a:spcPct val="106000"/>
              </a:lnSpc>
              <a:spcAft>
                <a:spcPts val="0"/>
              </a:spcAft>
            </a:pPr>
            <a:r>
              <a:rPr lang="ru-RU" sz="3200" dirty="0">
                <a:latin typeface="Times New Roman"/>
                <a:ea typeface="Times New Roman"/>
                <a:cs typeface="Times New Roman"/>
              </a:rPr>
              <a:t>и летальных исходов. </a:t>
            </a:r>
            <a:endParaRPr lang="ru-RU" sz="3200" dirty="0">
              <a:ea typeface="Calibri"/>
              <a:cs typeface="Times New Roman"/>
            </a:endParaRPr>
          </a:p>
        </p:txBody>
      </p:sp>
      <p:pic>
        <p:nvPicPr>
          <p:cNvPr id="1026" name="Picture 2" descr="C:\Users\1\Desktop\14-vaktsinatsiya-kovi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5436367"/>
            <a:ext cx="2627785" cy="1385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1\Desktop\14-vaktsinatsiya-kovi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177" y="5055365"/>
            <a:ext cx="2987824" cy="1788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3185400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424936" cy="70609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Выводы: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23528" y="1124744"/>
            <a:ext cx="3312368" cy="54006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dirty="0"/>
              <a:t>   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Риски, связанные с самой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коронавирусной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инфекцией, на несколько порядков выше рисков, связанных с побочными эффектами от самих вакцин. 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779912" y="1124745"/>
            <a:ext cx="4968552" cy="266429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Вырабатывается  иммунный ответ на многие вирусные эпитопы, а значит иммунная система все равно узнает любой мутирующий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коронавирус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5" name="Picture 3" descr="C:\Users\2\Desktop\ВЫСТУПЛЕНИЯ\фото вакцинации\vac-pic4_zoom-1500x1500-735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3789040"/>
            <a:ext cx="4998977" cy="2812757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6104"/>
            <a:ext cx="1085165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1764507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ВЫВОДЫ: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5"/>
            <a:ext cx="8229600" cy="280831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 fontAlgn="base">
              <a:buNone/>
            </a:pPr>
            <a:r>
              <a:rPr lang="ru-RU" dirty="0"/>
              <a:t>  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Даже привившись от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коронавируса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необходимо продолжать соблюдать все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неспецифические меры профилактики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масочный режим и социальную дистанцию в местах массового скопления людей. </a:t>
            </a:r>
          </a:p>
        </p:txBody>
      </p:sp>
      <p:pic>
        <p:nvPicPr>
          <p:cNvPr id="4" name="Picture 2" descr="C:\Users\2\Desktop\ВЫСТУПЛЕНИЯ\COVID-19\фото\images (1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3861048"/>
            <a:ext cx="4536504" cy="2886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5" y="116632"/>
            <a:ext cx="1152128" cy="107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9239975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6409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Вакцинация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537254" y="1231573"/>
            <a:ext cx="4038600" cy="4741987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настоящее время в Пензенской области вакцинированы полностью 2 компонентами 111000человек.</a:t>
            </a:r>
          </a:p>
          <a:p>
            <a:pPr marL="0" indent="0" algn="just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проведения вакцинации в области  действуют 74 стационарные площадки и 6 выездных прививочных бригад.</a:t>
            </a:r>
          </a:p>
        </p:txBody>
      </p:sp>
      <p:pic>
        <p:nvPicPr>
          <p:cNvPr id="2" name="Объект 1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95528" y="1412776"/>
            <a:ext cx="4248472" cy="3982000"/>
          </a:xfrm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8620"/>
            <a:ext cx="1162677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1484339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ownloads\Пройди_вакцинацию_-_плакат_page-0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183" y="0"/>
            <a:ext cx="9144000" cy="6469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1118420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fs.znanio.ru/d5af0e/50/72/c5136dd2c76ec2d57561aa272e04630f4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21" y="-1904"/>
            <a:ext cx="9130659" cy="6859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1\Downloads\эмблема_ПОЦОЗиМП-removebg-preview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1944216" cy="1908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849258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9458" y="3851535"/>
            <a:ext cx="5344829" cy="300646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5" y="116632"/>
            <a:ext cx="1240188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47693" y="312105"/>
            <a:ext cx="7497417" cy="35394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состоянию на сегодняшний день в мире зарегистрировано 172 485 998 случаев заражения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коронавирусом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России- 5 099 182 случаев.</a:t>
            </a:r>
          </a:p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смертей в мире составило </a:t>
            </a:r>
          </a:p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3 708 246, </a:t>
            </a:r>
          </a:p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России – 122 660.</a:t>
            </a:r>
          </a:p>
        </p:txBody>
      </p:sp>
    </p:spTree>
    <p:extLst>
      <p:ext uri="{BB962C8B-B14F-4D97-AF65-F5344CB8AC3E}">
        <p14:creationId xmlns:p14="http://schemas.microsoft.com/office/powerpoint/2010/main" xmlns="" val="33264985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Содержимое 2"/>
          <p:cNvSpPr>
            <a:spLocks noGrp="1"/>
          </p:cNvSpPr>
          <p:nvPr>
            <p:ph idx="1"/>
          </p:nvPr>
        </p:nvSpPr>
        <p:spPr>
          <a:xfrm>
            <a:off x="467544" y="3789040"/>
            <a:ext cx="8466906" cy="288004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just">
              <a:buNone/>
            </a:pPr>
            <a:r>
              <a:rPr lang="ru-RU" dirty="0"/>
              <a:t> 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настоящее время основным источником инфекции является больной человек, в том числе находящийся в инкубационном периоде заболевания (т.е. без заметных проявлений и жалоб). </a:t>
            </a:r>
          </a:p>
        </p:txBody>
      </p:sp>
      <p:pic>
        <p:nvPicPr>
          <p:cNvPr id="14340" name="Picture 2" descr="C:\Users\2\Desktop\ВЫСТУПЛЕНИЯ\COVID-19\фото\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8913"/>
            <a:ext cx="8568505" cy="352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317701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893571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260648"/>
            <a:ext cx="6861448" cy="77809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Профилактика </a:t>
            </a:r>
            <a:r>
              <a:rPr lang="ru-R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коронавируса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44056" y="1340769"/>
            <a:ext cx="8229600" cy="172819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just">
              <a:buNone/>
            </a:pPr>
            <a:r>
              <a:rPr lang="ru-RU" dirty="0"/>
              <a:t>  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предупреждения инфекционных заболеваний, в первую очередь, используется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вакцинопрофилактика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2\Desktop\ВЫСТУПЛЕНИЯ\фото вакцинации\thumbs_b_c_1574f0bc05e8ff2580adf0c517630be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7597" y="3175626"/>
            <a:ext cx="8236891" cy="3682374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240189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495229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162677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01764" y="332656"/>
            <a:ext cx="7622299" cy="501675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Вакцины относятся к группе иммунобиологических препаратов, обеспечивающих организму появление </a:t>
            </a: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приобретённого иммунитета к конкретному антигену. </a:t>
            </a:r>
          </a:p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Антигеном могут быть: ослабленные живые, или убитые микроорганизмы, или отдельные частицы возбудителей.</a:t>
            </a:r>
          </a:p>
          <a:p>
            <a:pPr algn="just"/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12913" y="4323833"/>
            <a:ext cx="4031087" cy="2534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853550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5" y="116632"/>
            <a:ext cx="936104" cy="869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44396" y="141319"/>
            <a:ext cx="7848084" cy="452431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ответ на введение вакцины в организме человека включается защитная иммунная система. </a:t>
            </a:r>
          </a:p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Вырабатывается иммунный ответ, который записывается в «иммунную память».</a:t>
            </a:r>
          </a:p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Формируется иммунитет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конкретному инфекционному заболеванию</a:t>
            </a: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благодаря выработке защитных антител против этого заболевания.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7" y="4092908"/>
            <a:ext cx="3628368" cy="2747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673673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6995120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Основное предназначение вакцинации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8288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dirty="0"/>
              <a:t>  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подготовить организм к достойному ответу на проникновение инфекционного возбудителя (в частности,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коронавируса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pic>
        <p:nvPicPr>
          <p:cNvPr id="3075" name="Picture 3" descr="C:\Users\2\Desktop\ВЫСТУПЛЕНИЯ\фото вакцинации\5fc0699a02e8bd74315eab2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501008"/>
            <a:ext cx="8280920" cy="3158078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443247" cy="1340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0247440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1115</TotalTime>
  <Words>1173</Words>
  <Application>Microsoft Office PowerPoint</Application>
  <PresentationFormat>Экран (4:3)</PresentationFormat>
  <Paragraphs>128</Paragraphs>
  <Slides>37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Тема Office</vt:lpstr>
      <vt:lpstr>Современные аспекты вакцинации от COVID -19</vt:lpstr>
      <vt:lpstr>Слайд 2</vt:lpstr>
      <vt:lpstr>КОРОНАВИРУС</vt:lpstr>
      <vt:lpstr>Слайд 4</vt:lpstr>
      <vt:lpstr>Слайд 5</vt:lpstr>
      <vt:lpstr>Профилактика коронавируса</vt:lpstr>
      <vt:lpstr>Слайд 7</vt:lpstr>
      <vt:lpstr>Слайд 8</vt:lpstr>
      <vt:lpstr>Основное предназначение вакцинации</vt:lpstr>
      <vt:lpstr>ЦЕЛИ ВАКЦИНАЦИИ</vt:lpstr>
      <vt:lpstr>Слайд 11</vt:lpstr>
      <vt:lpstr>Слайд 12</vt:lpstr>
      <vt:lpstr>Коллективный иммунитет</vt:lpstr>
      <vt:lpstr>Слайд 14</vt:lpstr>
      <vt:lpstr>Слайд 15</vt:lpstr>
      <vt:lpstr>Слайд 16</vt:lpstr>
      <vt:lpstr>Слайд 17</vt:lpstr>
      <vt:lpstr>Вакцины России</vt:lpstr>
      <vt:lpstr>Гам-КОВИД-Вак</vt:lpstr>
      <vt:lpstr>Гам-КОВИД-Вак</vt:lpstr>
      <vt:lpstr>Гам-КОВИД-Вак</vt:lpstr>
      <vt:lpstr>Противопоказания к вакцинации</vt:lpstr>
      <vt:lpstr>ЭпиВакКорона</vt:lpstr>
      <vt:lpstr>ЭпиВакКорона</vt:lpstr>
      <vt:lpstr>Это Цельновирионная инактивированная - на основе "убитого" целого коронавируса.</vt:lpstr>
      <vt:lpstr>КовиВак</vt:lpstr>
      <vt:lpstr>КовиВак</vt:lpstr>
      <vt:lpstr>Условия проведения вакцинации</vt:lpstr>
      <vt:lpstr>Слайд 29</vt:lpstr>
      <vt:lpstr>ЧТО НЕЛЬЗЯ ДЕЛАТЬ ДО ВАКЦИНАЦИИ ОТ КОРОНАВИРУСА </vt:lpstr>
      <vt:lpstr>ЧТО НЕЛЬЗЯ ДЕЛАТЬ ПОСЛЕ ВАКЦИНАЦИИ ОТ КОРОНАВИРУСА </vt:lpstr>
      <vt:lpstr>Слайд 32</vt:lpstr>
      <vt:lpstr>Выводы:</vt:lpstr>
      <vt:lpstr>ВЫВОДЫ:</vt:lpstr>
      <vt:lpstr>Вакцинация</vt:lpstr>
      <vt:lpstr>Слайд 36</vt:lpstr>
      <vt:lpstr>Слайд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Guest007</cp:lastModifiedBy>
  <cp:revision>101</cp:revision>
  <dcterms:created xsi:type="dcterms:W3CDTF">2021-05-20T10:45:20Z</dcterms:created>
  <dcterms:modified xsi:type="dcterms:W3CDTF">2021-06-15T13:33:34Z</dcterms:modified>
</cp:coreProperties>
</file>